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19424-7374-434E-8828-36B27BD996C0}" type="datetimeFigureOut">
              <a:rPr lang="pl-PL" smtClean="0"/>
              <a:pPr/>
              <a:t>2017-05-24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94E26-1872-4615-9D4E-06A911CED05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4E26-1872-4615-9D4E-06A911CED057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5F86-A2A1-4F68-B963-3223470C57E8}" type="datetimeFigureOut">
              <a:rPr lang="pl-PL" smtClean="0"/>
              <a:pPr/>
              <a:t>2017-05-24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D87C-88E6-4A30-8E52-99B78C76A5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5F86-A2A1-4F68-B963-3223470C57E8}" type="datetimeFigureOut">
              <a:rPr lang="pl-PL" smtClean="0"/>
              <a:pPr/>
              <a:t>2017-05-24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D87C-88E6-4A30-8E52-99B78C76A5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5F86-A2A1-4F68-B963-3223470C57E8}" type="datetimeFigureOut">
              <a:rPr lang="pl-PL" smtClean="0"/>
              <a:pPr/>
              <a:t>2017-05-24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D87C-88E6-4A30-8E52-99B78C76A5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5F86-A2A1-4F68-B963-3223470C57E8}" type="datetimeFigureOut">
              <a:rPr lang="pl-PL" smtClean="0"/>
              <a:pPr/>
              <a:t>2017-05-24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D87C-88E6-4A30-8E52-99B78C76A5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5F86-A2A1-4F68-B963-3223470C57E8}" type="datetimeFigureOut">
              <a:rPr lang="pl-PL" smtClean="0"/>
              <a:pPr/>
              <a:t>2017-05-24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D87C-88E6-4A30-8E52-99B78C76A5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5F86-A2A1-4F68-B963-3223470C57E8}" type="datetimeFigureOut">
              <a:rPr lang="pl-PL" smtClean="0"/>
              <a:pPr/>
              <a:t>2017-05-24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D87C-88E6-4A30-8E52-99B78C76A5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5F86-A2A1-4F68-B963-3223470C57E8}" type="datetimeFigureOut">
              <a:rPr lang="pl-PL" smtClean="0"/>
              <a:pPr/>
              <a:t>2017-05-24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D87C-88E6-4A30-8E52-99B78C76A5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5F86-A2A1-4F68-B963-3223470C57E8}" type="datetimeFigureOut">
              <a:rPr lang="pl-PL" smtClean="0"/>
              <a:pPr/>
              <a:t>2017-05-24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D87C-88E6-4A30-8E52-99B78C76A5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5F86-A2A1-4F68-B963-3223470C57E8}" type="datetimeFigureOut">
              <a:rPr lang="pl-PL" smtClean="0"/>
              <a:pPr/>
              <a:t>2017-05-24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D87C-88E6-4A30-8E52-99B78C76A5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5F86-A2A1-4F68-B963-3223470C57E8}" type="datetimeFigureOut">
              <a:rPr lang="pl-PL" smtClean="0"/>
              <a:pPr/>
              <a:t>2017-05-24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D87C-88E6-4A30-8E52-99B78C76A5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5F86-A2A1-4F68-B963-3223470C57E8}" type="datetimeFigureOut">
              <a:rPr lang="pl-PL" smtClean="0"/>
              <a:pPr/>
              <a:t>2017-05-24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D87C-88E6-4A30-8E52-99B78C76A5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5000">
              <a:schemeClr val="bg1"/>
            </a:gs>
            <a:gs pos="70000">
              <a:srgbClr val="FF0000"/>
            </a:gs>
            <a:gs pos="100000">
              <a:srgbClr val="F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85F86-A2A1-4F68-B963-3223470C57E8}" type="datetimeFigureOut">
              <a:rPr lang="pl-PL" smtClean="0"/>
              <a:pPr/>
              <a:t>2017-05-24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CD87C-88E6-4A30-8E52-99B78C76A5E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5387975"/>
            <a:ext cx="9144000" cy="1470025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W BARWACH  BIAŁO-CZERWONYCH</a:t>
            </a:r>
            <a:endParaRPr lang="pl-PL" dirty="0">
              <a:solidFill>
                <a:schemeClr val="bg1"/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612576" y="188640"/>
            <a:ext cx="8856984" cy="1248544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FF0000"/>
                </a:solidFill>
                <a:latin typeface="Calibri" pitchFamily="34" charset="0"/>
              </a:rPr>
              <a:t>Zespół Szkół z Oddziałami Integracyjnymi </a:t>
            </a:r>
          </a:p>
          <a:p>
            <a:r>
              <a:rPr lang="pl-PL" sz="2800" dirty="0" smtClean="0">
                <a:solidFill>
                  <a:srgbClr val="FF0000"/>
                </a:solidFill>
                <a:latin typeface="Calibri" pitchFamily="34" charset="0"/>
              </a:rPr>
              <a:t>im. Jana Pawła II w Siemiatyczach </a:t>
            </a:r>
            <a:endParaRPr lang="pl-PL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269" name="AutoShape 5" descr="Znalezione obrazy dla zapytania szkołą podstawowa nr 3 w siemiatycz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71" name="AutoShape 7" descr="Znalezione obrazy dla zapytania szkołą podstawowa nr 3 w siemiatycz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73" name="AutoShape 9" descr="Znalezione obrazy dla zapytania szkołą podstawowa nr 3 w siemiatycz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2658" y="1"/>
            <a:ext cx="1681342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zdjęc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412776"/>
            <a:ext cx="6459157" cy="431206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268344" cy="112474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Calibri" pitchFamily="34" charset="0"/>
              </a:rPr>
              <a:t>Dekoracja </a:t>
            </a:r>
            <a:br>
              <a:rPr lang="pl-PL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pl-PL" dirty="0" smtClean="0">
                <a:solidFill>
                  <a:srgbClr val="FF0000"/>
                </a:solidFill>
                <a:latin typeface="Calibri" pitchFamily="34" charset="0"/>
              </a:rPr>
              <a:t>szkoły</a:t>
            </a:r>
            <a:endParaRPr lang="pl-PL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Podtytuł 12"/>
          <p:cNvSpPr>
            <a:spLocks noGrp="1"/>
          </p:cNvSpPr>
          <p:nvPr>
            <p:ph type="subTitle" idx="1"/>
          </p:nvPr>
        </p:nvSpPr>
        <p:spPr>
          <a:xfrm>
            <a:off x="3059832" y="1340768"/>
            <a:ext cx="3096344" cy="5472608"/>
          </a:xfrm>
        </p:spPr>
        <p:txBody>
          <a:bodyPr>
            <a:noAutofit/>
          </a:bodyPr>
          <a:lstStyle/>
          <a:p>
            <a:pPr algn="just"/>
            <a:r>
              <a:rPr lang="pl-PL" sz="1900" dirty="0" smtClean="0">
                <a:solidFill>
                  <a:srgbClr val="FF0000"/>
                </a:solidFill>
              </a:rPr>
              <a:t>Dyrekcja, nauczyciele oraz uczniowie zaangażowali się</a:t>
            </a:r>
            <a:br>
              <a:rPr lang="pl-PL" sz="1900" dirty="0" smtClean="0">
                <a:solidFill>
                  <a:srgbClr val="FF0000"/>
                </a:solidFill>
              </a:rPr>
            </a:br>
            <a:r>
              <a:rPr lang="pl-PL" sz="1900" dirty="0" smtClean="0">
                <a:solidFill>
                  <a:srgbClr val="FF0000"/>
                </a:solidFill>
              </a:rPr>
              <a:t>w przygotowanie dekoracji</a:t>
            </a:r>
            <a:br>
              <a:rPr lang="pl-PL" sz="1900" dirty="0" smtClean="0">
                <a:solidFill>
                  <a:srgbClr val="FF0000"/>
                </a:solidFill>
              </a:rPr>
            </a:br>
            <a:r>
              <a:rPr lang="pl-PL" sz="1900" dirty="0" smtClean="0">
                <a:solidFill>
                  <a:srgbClr val="FF0000"/>
                </a:solidFill>
              </a:rPr>
              <a:t>w związku z majowymi uroczystościami. Nauczyciele uszyli flagę która, dumnie powiewała na wietrze. </a:t>
            </a:r>
          </a:p>
          <a:p>
            <a:pPr algn="just"/>
            <a:r>
              <a:rPr lang="pl-PL" sz="1900" dirty="0" smtClean="0">
                <a:solidFill>
                  <a:srgbClr val="FF0000"/>
                </a:solidFill>
              </a:rPr>
              <a:t>Dzieci z klas I-III SP (niektóre przy pomocy rodziców)  </a:t>
            </a:r>
            <a:r>
              <a:rPr lang="pl-PL" sz="1900" dirty="0" smtClean="0">
                <a:solidFill>
                  <a:schemeClr val="bg1"/>
                </a:solidFill>
              </a:rPr>
              <a:t>robiły około 300 flag, które następnie rozdano  mieszkańcom Siemiatycz. Starsi uczniowie przygotowali równie dużo flag, którymi udekorowali szkołę. Na święta majowe okna szkoły rozbłysły biało-czerwonymi barwami.</a:t>
            </a:r>
            <a:endParaRPr lang="pl-PL" sz="1900" dirty="0">
              <a:solidFill>
                <a:schemeClr val="bg1"/>
              </a:solidFill>
            </a:endParaRPr>
          </a:p>
        </p:txBody>
      </p:sp>
      <p:pic>
        <p:nvPicPr>
          <p:cNvPr id="6" name="Obraz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32995"/>
            <a:ext cx="2699792" cy="179986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Obraz 9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565243"/>
            <a:ext cx="2699792" cy="179986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Obraz 10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797152"/>
            <a:ext cx="2699792" cy="179986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Picture 2" descr="C:\Users\uczeń\Desktop\DSC_60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725144"/>
            <a:ext cx="2700300" cy="1800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4" name="Obraz 13" descr="DSC_59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2564904"/>
            <a:ext cx="2700300" cy="1800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5" name="Obraz 14" descr="DSC_797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332995"/>
            <a:ext cx="2699792" cy="179986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-99392"/>
            <a:ext cx="7772400" cy="1268759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Akcja „Biało-czerwona chorągiewka”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1" name="Podtytuł 10"/>
          <p:cNvSpPr>
            <a:spLocks noGrp="1"/>
          </p:cNvSpPr>
          <p:nvPr>
            <p:ph type="subTitle" idx="1"/>
          </p:nvPr>
        </p:nvSpPr>
        <p:spPr>
          <a:xfrm>
            <a:off x="107504" y="5373216"/>
            <a:ext cx="8964488" cy="1512168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400" dirty="0" smtClean="0">
                <a:solidFill>
                  <a:schemeClr val="bg1"/>
                </a:solidFill>
              </a:rPr>
              <a:t>Tradycją naszej szkoły już od kilku lat stało się rozdawanie mieszkańcom miasta własnoręcznie wykonanych chorągiewek. Celem akcji jest zachęcenie siemiatyczan do wywieszania flag na domach podczas majowych uroczystości.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5" name="Obraz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026114"/>
            <a:ext cx="2592288" cy="194421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Obraz 6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" y="3186354"/>
            <a:ext cx="2627784" cy="197083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Obraz 7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8712" y="3186354"/>
            <a:ext cx="2627784" cy="197083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Obraz 8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32315" y="1772816"/>
            <a:ext cx="3456000" cy="2592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Obraz 9" descr="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008" y="1026114"/>
            <a:ext cx="2627784" cy="197083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2" name="pole tekstowe 11"/>
          <p:cNvSpPr txBox="1"/>
          <p:nvPr/>
        </p:nvSpPr>
        <p:spPr>
          <a:xfrm>
            <a:off x="323528" y="253828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Na ulicach miasta…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83568" y="477053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 biurach…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779912" y="40050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u pana burmistrza…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516216" y="261029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pomiędzy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nieznajomymi…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839744" y="47971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i wśród przyjaciół.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-171400"/>
            <a:ext cx="7772400" cy="1298625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Obchody Dnia Flagi RP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>
          <a:xfrm>
            <a:off x="2987824" y="1052736"/>
            <a:ext cx="5976664" cy="259228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l-PL" dirty="0" smtClean="0">
                <a:solidFill>
                  <a:srgbClr val="FF0000"/>
                </a:solidFill>
              </a:rPr>
              <a:t>Chociaż uroczystość Flagi RP jest młodym świętem, w naszej szkole przybrała duży rozmach. </a:t>
            </a:r>
          </a:p>
          <a:p>
            <a:pPr algn="l"/>
            <a:r>
              <a:rPr lang="pl-PL" dirty="0" smtClean="0">
                <a:solidFill>
                  <a:srgbClr val="FF0000"/>
                </a:solidFill>
              </a:rPr>
              <a:t>Dla uczczenia barw narodowych odbyły się:</a:t>
            </a:r>
          </a:p>
          <a:p>
            <a:pPr algn="l">
              <a:buFont typeface="Wingdings" pitchFamily="2" charset="2"/>
              <a:buChar char="Ø"/>
            </a:pPr>
            <a:r>
              <a:rPr lang="pl-PL" dirty="0" smtClean="0">
                <a:solidFill>
                  <a:srgbClr val="FF0000"/>
                </a:solidFill>
              </a:rPr>
              <a:t>Konkurs historyczny „Kto ty jesteś? Polak mały.”,</a:t>
            </a:r>
          </a:p>
          <a:p>
            <a:pPr algn="l">
              <a:buFont typeface="Wingdings" pitchFamily="2" charset="2"/>
              <a:buChar char="Ø"/>
            </a:pPr>
            <a:r>
              <a:rPr lang="pl-PL" dirty="0" smtClean="0">
                <a:solidFill>
                  <a:srgbClr val="FF0000"/>
                </a:solidFill>
              </a:rPr>
              <a:t>Konkurs plastyczny  „Powiewa flaga.”,</a:t>
            </a:r>
          </a:p>
          <a:p>
            <a:pPr algn="l">
              <a:buFont typeface="Wingdings" pitchFamily="2" charset="2"/>
              <a:buChar char="Ø"/>
            </a:pPr>
            <a:r>
              <a:rPr lang="pl-PL" dirty="0" smtClean="0">
                <a:solidFill>
                  <a:srgbClr val="FF0000"/>
                </a:solidFill>
              </a:rPr>
              <a:t>Akademia „Biało-czerwona”.</a:t>
            </a:r>
          </a:p>
          <a:p>
            <a:pPr algn="l"/>
            <a:r>
              <a:rPr lang="pl-PL" dirty="0" smtClean="0">
                <a:solidFill>
                  <a:srgbClr val="FF0000"/>
                </a:solidFill>
              </a:rPr>
              <a:t>Wszystkie działania zakończyły się utworzeniem przez uczniów zespołu szkół żywej flagi.</a:t>
            </a:r>
          </a:p>
          <a:p>
            <a:pPr algn="l">
              <a:buFont typeface="Wingdings" pitchFamily="2" charset="2"/>
              <a:buChar char="Ø"/>
            </a:pPr>
            <a:endParaRPr lang="pl-PL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pl-PL" dirty="0" smtClean="0"/>
          </a:p>
          <a:p>
            <a:pPr algn="l">
              <a:buFont typeface="Wingdings" pitchFamily="2" charset="2"/>
              <a:buChar char="Ø"/>
            </a:pPr>
            <a:endParaRPr lang="pl-PL" dirty="0" smtClean="0"/>
          </a:p>
        </p:txBody>
      </p:sp>
      <p:pic>
        <p:nvPicPr>
          <p:cNvPr id="4" name="Obraz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789040"/>
            <a:ext cx="4464496" cy="288032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Obraz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2592288" cy="172819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Obraz 5" descr="DSC_80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852936"/>
            <a:ext cx="2592288" cy="172819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Obraz 6" descr="PICT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725144"/>
            <a:ext cx="2556000" cy="1917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-27383"/>
            <a:ext cx="9144000" cy="1440159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FF0000"/>
                </a:solidFill>
              </a:rPr>
              <a:t>Obchody Rocznicy Uchwalenia Konstytucji</a:t>
            </a:r>
            <a:br>
              <a:rPr lang="pl-PL" sz="4000" dirty="0" smtClean="0">
                <a:solidFill>
                  <a:srgbClr val="FF0000"/>
                </a:solidFill>
              </a:rPr>
            </a:br>
            <a:r>
              <a:rPr lang="pl-PL" sz="4000" dirty="0" smtClean="0">
                <a:solidFill>
                  <a:srgbClr val="FF0000"/>
                </a:solidFill>
              </a:rPr>
              <a:t>Trzeciego Maja</a:t>
            </a:r>
            <a:endParaRPr lang="pl-PL" sz="4000" dirty="0">
              <a:solidFill>
                <a:srgbClr val="FF0000"/>
              </a:solidFill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68152"/>
          </a:xfrm>
        </p:spPr>
        <p:txBody>
          <a:bodyPr>
            <a:normAutofit/>
          </a:bodyPr>
          <a:lstStyle/>
          <a:p>
            <a:pPr algn="just"/>
            <a:r>
              <a:rPr lang="pl-PL" sz="2400" dirty="0" smtClean="0">
                <a:solidFill>
                  <a:schemeClr val="bg1"/>
                </a:solidFill>
              </a:rPr>
              <a:t>Uczniowie gimnazjum przenieśli nas do XVIII w., pokazując, jak nasi przodkowie pojmowali </a:t>
            </a:r>
            <a:r>
              <a:rPr lang="pl-PL" sz="2400" i="1" dirty="0" smtClean="0">
                <a:solidFill>
                  <a:schemeClr val="bg1"/>
                </a:solidFill>
              </a:rPr>
              <a:t>Wolność, Naród </a:t>
            </a:r>
            <a:r>
              <a:rPr lang="pl-PL" sz="2400" dirty="0" smtClean="0">
                <a:solidFill>
                  <a:schemeClr val="bg1"/>
                </a:solidFill>
              </a:rPr>
              <a:t>oraz </a:t>
            </a:r>
            <a:r>
              <a:rPr lang="pl-PL" sz="2400" i="1" dirty="0" smtClean="0">
                <a:solidFill>
                  <a:schemeClr val="bg1"/>
                </a:solidFill>
              </a:rPr>
              <a:t>Ojczyznę. </a:t>
            </a:r>
            <a:r>
              <a:rPr lang="pl-PL" sz="2400" dirty="0" smtClean="0">
                <a:solidFill>
                  <a:schemeClr val="bg1"/>
                </a:solidFill>
              </a:rPr>
              <a:t>Następnie zastanowiliśmy się, czym te wartości są dla nas w dzisiejszym świecie.</a:t>
            </a:r>
            <a:endParaRPr lang="pl-PL" sz="2400" i="1" dirty="0">
              <a:solidFill>
                <a:schemeClr val="bg1"/>
              </a:solidFill>
            </a:endParaRPr>
          </a:p>
        </p:txBody>
      </p:sp>
      <p:pic>
        <p:nvPicPr>
          <p:cNvPr id="6" name="Obraz 5" descr="DSC_8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212976"/>
            <a:ext cx="3240360" cy="216024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Obraz 6" descr="DSC_8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28" y="3356992"/>
            <a:ext cx="3095836" cy="206389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Obraz 7" descr="DSC_62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340768"/>
            <a:ext cx="2808312" cy="187220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pole tekstowe 9"/>
          <p:cNvSpPr txBox="1"/>
          <p:nvPr/>
        </p:nvSpPr>
        <p:spPr>
          <a:xfrm>
            <a:off x="179512" y="1556792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solidFill>
                  <a:srgbClr val="FF0000"/>
                </a:solidFill>
              </a:rPr>
              <a:t>W dekoracji trzeciomajowej znalazł się oryginalny tekst konstytucji z 1791 roku,</a:t>
            </a:r>
            <a:br>
              <a:rPr lang="pl-PL" sz="2400" dirty="0" smtClean="0">
                <a:solidFill>
                  <a:srgbClr val="FF0000"/>
                </a:solidFill>
              </a:rPr>
            </a:br>
            <a:r>
              <a:rPr lang="pl-PL" sz="2400" dirty="0" smtClean="0">
                <a:solidFill>
                  <a:srgbClr val="FF0000"/>
                </a:solidFill>
              </a:rPr>
              <a:t>z którym można było zapoznać się przez cały tydzień.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pl-PL" sz="4800" dirty="0" smtClean="0">
                <a:solidFill>
                  <a:srgbClr val="FF0000"/>
                </a:solidFill>
              </a:rPr>
              <a:t>Udział w uroczystościach miejskich:</a:t>
            </a:r>
            <a:endParaRPr lang="pl-PL" sz="4800" dirty="0">
              <a:solidFill>
                <a:srgbClr val="FF0000"/>
              </a:solidFill>
            </a:endParaRPr>
          </a:p>
        </p:txBody>
      </p:sp>
      <p:sp>
        <p:nvSpPr>
          <p:cNvPr id="7" name="Podtytuł 6"/>
          <p:cNvSpPr>
            <a:spLocks noGrp="1"/>
          </p:cNvSpPr>
          <p:nvPr>
            <p:ph sz="half" idx="1"/>
          </p:nvPr>
        </p:nvSpPr>
        <p:spPr>
          <a:xfrm>
            <a:off x="467544" y="3212976"/>
            <a:ext cx="8075240" cy="57606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dirty="0" smtClean="0">
                <a:solidFill>
                  <a:srgbClr val="FF0000"/>
                </a:solidFill>
              </a:rPr>
              <a:t>II SIEMIATYCKI MARSZ BIAŁO-CZERWONY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>
                <a:solidFill>
                  <a:schemeClr val="bg1"/>
                </a:solidFill>
              </a:rPr>
              <a:t>Miejskie obchody rocznicy uchwalenia Konstytucji 3 Maja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Obraz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908720"/>
            <a:ext cx="2952328" cy="221424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Obraz 5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08720"/>
            <a:ext cx="2987824" cy="224086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Obraz 7" descr="DSC_0033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89040"/>
            <a:ext cx="3376103" cy="223612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Obraz 8" descr="3-Maja-Siemiatycze-4-1024x7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861048"/>
            <a:ext cx="2843808" cy="213285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201</Words>
  <Application>Microsoft Office PowerPoint</Application>
  <PresentationFormat>Pokaz na ekranie (4:3)</PresentationFormat>
  <Paragraphs>28</Paragraphs>
  <Slides>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W BARWACH  BIAŁO-CZERWONYCH</vt:lpstr>
      <vt:lpstr>Dekoracja  szkoły</vt:lpstr>
      <vt:lpstr>Akcja „Biało-czerwona chorągiewka”</vt:lpstr>
      <vt:lpstr>Obchody Dnia Flagi RP </vt:lpstr>
      <vt:lpstr>Obchody Rocznicy Uchwalenia Konstytucji Trzeciego Maja</vt:lpstr>
      <vt:lpstr>Udział w uroczystościach miejskich: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BARWACH  BIAŁO-CZERWONYCH</dc:title>
  <dc:creator>uczeń</dc:creator>
  <cp:lastModifiedBy>Admin</cp:lastModifiedBy>
  <cp:revision>53</cp:revision>
  <dcterms:created xsi:type="dcterms:W3CDTF">2017-05-02T11:38:12Z</dcterms:created>
  <dcterms:modified xsi:type="dcterms:W3CDTF">2017-05-24T11:01:50Z</dcterms:modified>
</cp:coreProperties>
</file>